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4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A72-AD09-4B62-B006-87730340538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3A44F-2372-48F2-9FA7-F091DABD1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867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A72-AD09-4B62-B006-87730340538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3A44F-2372-48F2-9FA7-F091DABD1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106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A72-AD09-4B62-B006-87730340538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3A44F-2372-48F2-9FA7-F091DABD1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03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A72-AD09-4B62-B006-87730340538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3A44F-2372-48F2-9FA7-F091DABD1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644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A72-AD09-4B62-B006-87730340538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3A44F-2372-48F2-9FA7-F091DABD1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13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A72-AD09-4B62-B006-87730340538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3A44F-2372-48F2-9FA7-F091DABD1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984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A72-AD09-4B62-B006-87730340538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3A44F-2372-48F2-9FA7-F091DABD1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140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A72-AD09-4B62-B006-87730340538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3A44F-2372-48F2-9FA7-F091DABD1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770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A72-AD09-4B62-B006-87730340538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3A44F-2372-48F2-9FA7-F091DABD1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461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A72-AD09-4B62-B006-87730340538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3A44F-2372-48F2-9FA7-F091DABD1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57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A72-AD09-4B62-B006-87730340538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3A44F-2372-48F2-9FA7-F091DABD1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225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88A72-AD09-4B62-B006-87730340538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3A44F-2372-48F2-9FA7-F091DABD1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320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700DE0-E310-4F35-8985-81A4BC43F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47849"/>
            <a:ext cx="9144000" cy="166211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Word formation.</a:t>
            </a:r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593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935AE553-D4BB-4089-9E06-CF58A6C8C2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3480" y="541538"/>
            <a:ext cx="10582182" cy="525283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dirty="0"/>
              <a:t>О значении многих слов в английском языке можно догадаться по составу слова. </a:t>
            </a:r>
            <a:endParaRPr lang="en-US" altLang="ru-RU" dirty="0"/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dirty="0"/>
              <a:t>Значение приставок и суффиксов дает нам возможность понимать без словаря значение большого количества незнакомых слов, образованных от знакомого корня.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sz="2800" dirty="0"/>
              <a:t>Суффиксы покажут вам, к какой части речи относится слово и что оно обозначает.</a:t>
            </a:r>
            <a:endParaRPr lang="ru-RU" altLang="ru-RU" dirty="0"/>
          </a:p>
          <a:p>
            <a:pPr eaLnBrk="1" hangingPunct="1">
              <a:buFontTx/>
              <a:buNone/>
            </a:pPr>
            <a:r>
              <a:rPr lang="ru-RU" altLang="ru-RU" dirty="0"/>
              <a:t>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F9317F-3825-407E-AEF4-8E95FBABE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 nouns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900" b="1" i="1" dirty="0">
                <a:solidFill>
                  <a:srgbClr val="11111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Существительные, обозначающие лица</a:t>
            </a:r>
            <a:endParaRPr lang="ru-RU" sz="39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8FA4E-5270-4736-99DF-BCCC761CA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solidFill>
                  <a:srgbClr val="7030A0"/>
                </a:solidFill>
              </a:rPr>
              <a:t>-er (-or) </a:t>
            </a:r>
            <a:endParaRPr lang="ru-RU" sz="30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sz="2000" b="0" i="0" dirty="0">
                <a:solidFill>
                  <a:srgbClr val="111111"/>
                </a:solidFill>
                <a:effectLst/>
                <a:latin typeface="Montserrat"/>
              </a:rPr>
              <a:t>примыкают </a:t>
            </a:r>
            <a:r>
              <a:rPr lang="ru-RU" sz="2000" b="0" i="0" u="sng" dirty="0">
                <a:solidFill>
                  <a:srgbClr val="111111"/>
                </a:solidFill>
                <a:effectLst/>
                <a:latin typeface="Montserrat"/>
              </a:rPr>
              <a:t>к глаголам </a:t>
            </a:r>
            <a:r>
              <a:rPr lang="ru-RU" sz="2000" b="0" i="0" dirty="0">
                <a:solidFill>
                  <a:srgbClr val="111111"/>
                </a:solidFill>
                <a:effectLst/>
                <a:latin typeface="Montserrat"/>
              </a:rPr>
              <a:t>для обозначения действующего лица</a:t>
            </a:r>
            <a:endParaRPr lang="ru-RU" sz="30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ABEC0AA-2A0E-4187-A077-AFF9AA38B2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726463"/>
              </p:ext>
            </p:extLst>
          </p:nvPr>
        </p:nvGraphicFramePr>
        <p:xfrm>
          <a:off x="1632505" y="3090004"/>
          <a:ext cx="8683348" cy="240664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325867">
                  <a:extLst>
                    <a:ext uri="{9D8B030D-6E8A-4147-A177-3AD203B41FA5}">
                      <a16:colId xmlns:a16="http://schemas.microsoft.com/office/drawing/2014/main" val="1999095408"/>
                    </a:ext>
                  </a:extLst>
                </a:gridCol>
                <a:gridCol w="4357481">
                  <a:extLst>
                    <a:ext uri="{9D8B030D-6E8A-4147-A177-3AD203B41FA5}">
                      <a16:colId xmlns:a16="http://schemas.microsoft.com/office/drawing/2014/main" val="3241666404"/>
                    </a:ext>
                  </a:extLst>
                </a:gridCol>
              </a:tblGrid>
              <a:tr h="481328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write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</a:t>
                      </a:r>
                      <a:r>
                        <a:rPr lang="en-US" sz="20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241468"/>
                  </a:ext>
                </a:extLst>
              </a:tr>
              <a:tr h="481328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invent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</a:t>
                      </a:r>
                      <a:r>
                        <a:rPr lang="en-US" sz="2000" b="1" i="0" dirty="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419623"/>
                  </a:ext>
                </a:extLst>
              </a:tr>
              <a:tr h="481328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train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train</a:t>
                      </a:r>
                      <a:r>
                        <a:rPr lang="en-US" sz="2000" b="1" i="0" dirty="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972605"/>
                  </a:ext>
                </a:extLst>
              </a:tr>
              <a:tr h="48132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make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818877"/>
                  </a:ext>
                </a:extLst>
              </a:tr>
              <a:tr h="48132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use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200630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2EEE53-FCA3-4535-89C2-1228C0DAB4E8}"/>
              </a:ext>
            </a:extLst>
          </p:cNvPr>
          <p:cNvSpPr/>
          <p:nvPr/>
        </p:nvSpPr>
        <p:spPr>
          <a:xfrm>
            <a:off x="5974179" y="3145397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146206D-AC05-452D-8B1E-F5827DB0223F}"/>
              </a:ext>
            </a:extLst>
          </p:cNvPr>
          <p:cNvSpPr/>
          <p:nvPr/>
        </p:nvSpPr>
        <p:spPr>
          <a:xfrm>
            <a:off x="5974179" y="3648084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C84DD7F-27C2-4F49-A8FD-CBA041590CA4}"/>
              </a:ext>
            </a:extLst>
          </p:cNvPr>
          <p:cNvSpPr/>
          <p:nvPr/>
        </p:nvSpPr>
        <p:spPr>
          <a:xfrm>
            <a:off x="5974179" y="4097057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7A77B4D-1140-4B34-B10C-66448C06D67A}"/>
              </a:ext>
            </a:extLst>
          </p:cNvPr>
          <p:cNvSpPr/>
          <p:nvPr/>
        </p:nvSpPr>
        <p:spPr>
          <a:xfrm>
            <a:off x="5974179" y="4641491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B3C7812-CAB7-49E1-A193-5D8DA602F32C}"/>
              </a:ext>
            </a:extLst>
          </p:cNvPr>
          <p:cNvSpPr/>
          <p:nvPr/>
        </p:nvSpPr>
        <p:spPr>
          <a:xfrm>
            <a:off x="5974179" y="5126158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8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290F7C-6E20-4B31-AAA1-6FDFCAB7F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98426"/>
            <a:ext cx="10515600" cy="69215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 nouns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16255A-A7A0-4141-9A8B-A5220B2226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920750"/>
            <a:ext cx="10515600" cy="2508250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7030A0"/>
                </a:solidFill>
              </a:rPr>
              <a:t>-</a:t>
            </a:r>
            <a:r>
              <a:rPr lang="en-US" sz="3000" b="1" dirty="0" err="1">
                <a:solidFill>
                  <a:srgbClr val="7030A0"/>
                </a:solidFill>
              </a:rPr>
              <a:t>ist</a:t>
            </a:r>
            <a:endParaRPr lang="en-US" sz="3000" b="1" dirty="0">
              <a:solidFill>
                <a:srgbClr val="7030A0"/>
              </a:solidFill>
            </a:endParaRPr>
          </a:p>
          <a:p>
            <a:r>
              <a:rPr lang="ru-RU" sz="2000" dirty="0"/>
              <a:t>может присоединяться </a:t>
            </a:r>
            <a:r>
              <a:rPr lang="ru-RU" sz="2000" u="sng" dirty="0"/>
              <a:t>к существительным и прилагательным</a:t>
            </a:r>
            <a:endParaRPr lang="ru-RU" sz="2000" dirty="0"/>
          </a:p>
          <a:p>
            <a:r>
              <a:rPr lang="ru-RU" sz="2000" dirty="0"/>
              <a:t>обозначает профессионалов, сторонников общественного или научного направления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61523A6-9CE6-4189-9535-AC6F21EA0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3810000"/>
            <a:ext cx="10439400" cy="2366963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7030A0"/>
                </a:solidFill>
              </a:rPr>
              <a:t>-</a:t>
            </a:r>
            <a:r>
              <a:rPr lang="en-US" sz="3000" b="1" dirty="0" err="1">
                <a:solidFill>
                  <a:srgbClr val="7030A0"/>
                </a:solidFill>
              </a:rPr>
              <a:t>ian</a:t>
            </a:r>
            <a:r>
              <a:rPr lang="en-US" sz="3000" b="1" dirty="0">
                <a:solidFill>
                  <a:srgbClr val="7030A0"/>
                </a:solidFill>
              </a:rPr>
              <a:t> (-an)</a:t>
            </a:r>
            <a:endParaRPr lang="ru-RU" sz="3000" b="1" dirty="0">
              <a:solidFill>
                <a:srgbClr val="7030A0"/>
              </a:solidFill>
            </a:endParaRPr>
          </a:p>
          <a:p>
            <a:r>
              <a:rPr lang="ru-RU" sz="2000" dirty="0"/>
              <a:t>присоединяется </a:t>
            </a:r>
            <a:r>
              <a:rPr lang="ru-RU" sz="2000" u="sng" dirty="0"/>
              <a:t>к существительным</a:t>
            </a:r>
            <a:endParaRPr lang="en-US" sz="2000" u="sng" dirty="0"/>
          </a:p>
          <a:p>
            <a:r>
              <a:rPr lang="ru-RU" sz="2000" dirty="0"/>
              <a:t>обозначает национальность или звание и профессию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B357909D-2F20-4C25-A16A-720A7A389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433160"/>
              </p:ext>
            </p:extLst>
          </p:nvPr>
        </p:nvGraphicFramePr>
        <p:xfrm>
          <a:off x="1784411" y="2400816"/>
          <a:ext cx="8135891" cy="1112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71891">
                  <a:extLst>
                    <a:ext uri="{9D8B030D-6E8A-4147-A177-3AD203B41FA5}">
                      <a16:colId xmlns:a16="http://schemas.microsoft.com/office/drawing/2014/main" val="154528193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1540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art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art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ist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8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science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scient</a:t>
                      </a:r>
                      <a:r>
                        <a:rPr lang="en-US" b="1" dirty="0"/>
                        <a:t>ist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7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special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special</a:t>
                      </a:r>
                      <a:r>
                        <a:rPr lang="en-US" b="1" dirty="0"/>
                        <a:t>ist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6856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2912986-E69B-4619-97FC-E2BFF83EB5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351940"/>
              </p:ext>
            </p:extLst>
          </p:nvPr>
        </p:nvGraphicFramePr>
        <p:xfrm>
          <a:off x="1784411" y="5195570"/>
          <a:ext cx="8135891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71891">
                  <a:extLst>
                    <a:ext uri="{9D8B030D-6E8A-4147-A177-3AD203B41FA5}">
                      <a16:colId xmlns:a16="http://schemas.microsoft.com/office/drawing/2014/main" val="154528193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1540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Canada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Canad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ian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8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library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librar</a:t>
                      </a:r>
                      <a:r>
                        <a:rPr lang="en-US" b="1" dirty="0"/>
                        <a:t>ian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7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music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music</a:t>
                      </a:r>
                      <a:r>
                        <a:rPr lang="en-US" b="1" dirty="0"/>
                        <a:t>ian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magic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magic</a:t>
                      </a:r>
                      <a:r>
                        <a:rPr lang="en-US" b="1" dirty="0"/>
                        <a:t>ian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76788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54F9565-31DE-4FB7-8D3A-8E6DB7CA8148}"/>
              </a:ext>
            </a:extLst>
          </p:cNvPr>
          <p:cNvSpPr/>
          <p:nvPr/>
        </p:nvSpPr>
        <p:spPr>
          <a:xfrm>
            <a:off x="5933636" y="2798685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60F1921-9902-4B26-A5FF-7441EE479E70}"/>
              </a:ext>
            </a:extLst>
          </p:cNvPr>
          <p:cNvSpPr/>
          <p:nvPr/>
        </p:nvSpPr>
        <p:spPr>
          <a:xfrm>
            <a:off x="5933636" y="2440199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7FE4346-B1C5-4D07-81F4-FFDE4EBB3716}"/>
              </a:ext>
            </a:extLst>
          </p:cNvPr>
          <p:cNvSpPr/>
          <p:nvPr/>
        </p:nvSpPr>
        <p:spPr>
          <a:xfrm>
            <a:off x="5852356" y="5228917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F237B6B-5F54-4524-89BA-25E743863C19}"/>
              </a:ext>
            </a:extLst>
          </p:cNvPr>
          <p:cNvSpPr/>
          <p:nvPr/>
        </p:nvSpPr>
        <p:spPr>
          <a:xfrm>
            <a:off x="5852356" y="5609917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4E41FF5-307F-48F2-9EF0-CDAE6B9D9E01}"/>
              </a:ext>
            </a:extLst>
          </p:cNvPr>
          <p:cNvSpPr/>
          <p:nvPr/>
        </p:nvSpPr>
        <p:spPr>
          <a:xfrm>
            <a:off x="5852356" y="5973158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0AB416-90F2-4933-8547-5E1DB027A750}"/>
              </a:ext>
            </a:extLst>
          </p:cNvPr>
          <p:cNvSpPr/>
          <p:nvPr/>
        </p:nvSpPr>
        <p:spPr>
          <a:xfrm>
            <a:off x="5852356" y="6368212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AF80E4B-6AC7-44FA-B7FC-4F0751B95D95}"/>
              </a:ext>
            </a:extLst>
          </p:cNvPr>
          <p:cNvSpPr/>
          <p:nvPr/>
        </p:nvSpPr>
        <p:spPr>
          <a:xfrm>
            <a:off x="5933636" y="3144544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65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77E903-8BBA-49D4-9BFC-F47E69C15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661"/>
            <a:ext cx="10515600" cy="46937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 nouns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DFC096-024A-42D6-919B-7FB3ABF0B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8097" y="601138"/>
            <a:ext cx="10685016" cy="2920754"/>
          </a:xfrm>
        </p:spPr>
        <p:txBody>
          <a:bodyPr/>
          <a:lstStyle/>
          <a:p>
            <a:r>
              <a:rPr lang="en-US" sz="3000" b="1" dirty="0">
                <a:solidFill>
                  <a:srgbClr val="7030A0"/>
                </a:solidFill>
              </a:rPr>
              <a:t>-</a:t>
            </a:r>
            <a:r>
              <a:rPr lang="en-US" sz="3000" b="1" dirty="0" err="1">
                <a:solidFill>
                  <a:srgbClr val="7030A0"/>
                </a:solidFill>
              </a:rPr>
              <a:t>ee</a:t>
            </a:r>
            <a:endParaRPr lang="en-US" sz="3000" b="1" dirty="0">
              <a:solidFill>
                <a:srgbClr val="7030A0"/>
              </a:solidFill>
            </a:endParaRPr>
          </a:p>
          <a:p>
            <a:r>
              <a:rPr lang="ru-RU" sz="2000" b="0" i="0" dirty="0">
                <a:solidFill>
                  <a:srgbClr val="111111"/>
                </a:solidFill>
                <a:effectLst/>
                <a:latin typeface="Montserrat"/>
              </a:rPr>
              <a:t>примыкает </a:t>
            </a:r>
            <a:r>
              <a:rPr lang="ru-RU" sz="2000" b="0" i="0" u="sng" dirty="0">
                <a:solidFill>
                  <a:srgbClr val="111111"/>
                </a:solidFill>
                <a:effectLst/>
                <a:latin typeface="Montserrat"/>
              </a:rPr>
              <a:t>к глаголам</a:t>
            </a:r>
            <a:endParaRPr lang="en-US" sz="2000" dirty="0"/>
          </a:p>
          <a:p>
            <a:r>
              <a:rPr lang="ru-RU" sz="2000" b="0" i="0" dirty="0">
                <a:solidFill>
                  <a:srgbClr val="111111"/>
                </a:solidFill>
                <a:effectLst/>
                <a:latin typeface="Montserrat"/>
              </a:rPr>
              <a:t>служит для обозначения лица, на которое направлено действие</a:t>
            </a:r>
            <a:br>
              <a:rPr lang="ru-RU" dirty="0"/>
            </a:br>
            <a:r>
              <a:rPr lang="en-US" sz="2000" dirty="0"/>
              <a:t>(</a:t>
            </a:r>
            <a:r>
              <a:rPr lang="ru-RU" sz="2000" dirty="0"/>
              <a:t>в своём значении он противоположен суффиксам –</a:t>
            </a:r>
            <a:r>
              <a:rPr lang="en-US" sz="2000" dirty="0"/>
              <a:t>er/-or)</a:t>
            </a:r>
          </a:p>
          <a:p>
            <a:endParaRPr lang="ru-RU" sz="20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82AAA46-A77F-4F17-93CF-8880D1964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flipH="1">
            <a:off x="838200" y="3858970"/>
            <a:ext cx="10149396" cy="2844909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7030A0"/>
                </a:solidFill>
              </a:rPr>
              <a:t>-ant (-</a:t>
            </a:r>
            <a:r>
              <a:rPr lang="en-US" sz="3000" b="1" dirty="0" err="1">
                <a:solidFill>
                  <a:srgbClr val="7030A0"/>
                </a:solidFill>
              </a:rPr>
              <a:t>ent</a:t>
            </a:r>
            <a:r>
              <a:rPr lang="en-US" sz="3000" b="1" dirty="0">
                <a:solidFill>
                  <a:srgbClr val="7030A0"/>
                </a:solidFill>
              </a:rPr>
              <a:t>)</a:t>
            </a:r>
            <a:endParaRPr lang="ru-RU" sz="3000" b="1" dirty="0">
              <a:solidFill>
                <a:srgbClr val="7030A0"/>
              </a:solidFill>
            </a:endParaRPr>
          </a:p>
          <a:p>
            <a:r>
              <a:rPr lang="ru-RU" sz="2000" b="0" i="0" dirty="0">
                <a:solidFill>
                  <a:srgbClr val="111111"/>
                </a:solidFill>
                <a:effectLst/>
                <a:latin typeface="Montserrat"/>
              </a:rPr>
              <a:t>примыкает </a:t>
            </a:r>
            <a:r>
              <a:rPr lang="ru-RU" sz="2000" b="0" i="0" u="sng" dirty="0">
                <a:solidFill>
                  <a:srgbClr val="111111"/>
                </a:solidFill>
                <a:effectLst/>
                <a:latin typeface="Montserrat"/>
              </a:rPr>
              <a:t>к глаголам</a:t>
            </a:r>
            <a:endParaRPr lang="en-US" sz="2000" b="0" i="0" u="sng" dirty="0">
              <a:solidFill>
                <a:srgbClr val="111111"/>
              </a:solidFill>
              <a:effectLst/>
              <a:latin typeface="Montserrat"/>
            </a:endParaRPr>
          </a:p>
          <a:p>
            <a:r>
              <a:rPr lang="ru-RU" sz="2000" b="0" i="0" dirty="0">
                <a:solidFill>
                  <a:srgbClr val="111111"/>
                </a:solidFill>
                <a:effectLst/>
                <a:latin typeface="Montserrat"/>
              </a:rPr>
              <a:t>обозначает лицо</a:t>
            </a:r>
            <a:endParaRPr lang="en-US" sz="2000" b="0" i="0" dirty="0">
              <a:solidFill>
                <a:srgbClr val="111111"/>
              </a:solidFill>
              <a:effectLst/>
              <a:latin typeface="Montserrat"/>
            </a:endParaRPr>
          </a:p>
          <a:p>
            <a:endParaRPr lang="en-US" sz="2000" dirty="0"/>
          </a:p>
          <a:p>
            <a:endParaRPr lang="en-US" sz="3000" b="1" dirty="0">
              <a:solidFill>
                <a:srgbClr val="7030A0"/>
              </a:solidFill>
            </a:endParaRPr>
          </a:p>
          <a:p>
            <a:endParaRPr lang="en-US" sz="3000" b="1" dirty="0">
              <a:solidFill>
                <a:srgbClr val="7030A0"/>
              </a:solidFill>
            </a:endParaRPr>
          </a:p>
          <a:p>
            <a:endParaRPr lang="ru-RU" sz="30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E8135BF9-6830-4308-8B13-120504256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510370"/>
              </p:ext>
            </p:extLst>
          </p:nvPr>
        </p:nvGraphicFramePr>
        <p:xfrm>
          <a:off x="2192660" y="2239551"/>
          <a:ext cx="8135891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71891">
                  <a:extLst>
                    <a:ext uri="{9D8B030D-6E8A-4147-A177-3AD203B41FA5}">
                      <a16:colId xmlns:a16="http://schemas.microsoft.com/office/drawing/2014/main" val="154528193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1540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employ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8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 address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address</a:t>
                      </a:r>
                      <a:r>
                        <a:rPr lang="en-US" b="1" dirty="0"/>
                        <a:t>ee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7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to </a:t>
                      </a:r>
                      <a:r>
                        <a:rPr lang="en-US" dirty="0"/>
                        <a:t>pay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pay</a:t>
                      </a:r>
                      <a:r>
                        <a:rPr lang="en-US" b="1" dirty="0"/>
                        <a:t>ee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 train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train</a:t>
                      </a:r>
                      <a:r>
                        <a:rPr lang="en-US" b="1" dirty="0"/>
                        <a:t>ee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76788"/>
                  </a:ext>
                </a:extLst>
              </a:tr>
            </a:tbl>
          </a:graphicData>
        </a:graphic>
      </p:graphicFrame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78C952EF-95AC-494B-9EC5-538CAFF40E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468819"/>
              </p:ext>
            </p:extLst>
          </p:nvPr>
        </p:nvGraphicFramePr>
        <p:xfrm>
          <a:off x="3311246" y="4792139"/>
          <a:ext cx="8135891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71891">
                  <a:extLst>
                    <a:ext uri="{9D8B030D-6E8A-4147-A177-3AD203B41FA5}">
                      <a16:colId xmlns:a16="http://schemas.microsoft.com/office/drawing/2014/main" val="154528193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1540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to assist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assist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ant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8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serve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88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 inhabit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inhabit</a:t>
                      </a:r>
                      <a:r>
                        <a:rPr lang="en-US" b="1"/>
                        <a:t>ant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7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 participate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particip</a:t>
                      </a:r>
                      <a:r>
                        <a:rPr lang="en-US" b="1" dirty="0"/>
                        <a:t>ant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 study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stud</a:t>
                      </a:r>
                      <a:r>
                        <a:rPr lang="en-US" b="1" dirty="0"/>
                        <a:t>ent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76788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4F76F56-BAFB-4336-B9C2-A8D4613D5030}"/>
              </a:ext>
            </a:extLst>
          </p:cNvPr>
          <p:cNvSpPr/>
          <p:nvPr/>
        </p:nvSpPr>
        <p:spPr>
          <a:xfrm>
            <a:off x="6307457" y="2239551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D3090AA-D47D-4029-B719-287C2B2515CB}"/>
              </a:ext>
            </a:extLst>
          </p:cNvPr>
          <p:cNvSpPr/>
          <p:nvPr/>
        </p:nvSpPr>
        <p:spPr>
          <a:xfrm>
            <a:off x="6307457" y="2590884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0EF76-CEE5-417A-B154-67F7C9D2A406}"/>
              </a:ext>
            </a:extLst>
          </p:cNvPr>
          <p:cNvSpPr/>
          <p:nvPr/>
        </p:nvSpPr>
        <p:spPr>
          <a:xfrm>
            <a:off x="6319591" y="3002808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0632F1D-9CFD-4A44-AFCF-2965D31CE456}"/>
              </a:ext>
            </a:extLst>
          </p:cNvPr>
          <p:cNvSpPr/>
          <p:nvPr/>
        </p:nvSpPr>
        <p:spPr>
          <a:xfrm>
            <a:off x="6319591" y="3368016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BDA0B44-AD3B-4B26-99FC-2476265EECFE}"/>
              </a:ext>
            </a:extLst>
          </p:cNvPr>
          <p:cNvSpPr/>
          <p:nvPr/>
        </p:nvSpPr>
        <p:spPr>
          <a:xfrm>
            <a:off x="7432208" y="4810034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D2696A9-1D48-43AC-B72F-BC060ECB623D}"/>
              </a:ext>
            </a:extLst>
          </p:cNvPr>
          <p:cNvSpPr/>
          <p:nvPr/>
        </p:nvSpPr>
        <p:spPr>
          <a:xfrm>
            <a:off x="7444460" y="5177956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1F0204B-0239-4BEC-A66B-AB26E53DB826}"/>
              </a:ext>
            </a:extLst>
          </p:cNvPr>
          <p:cNvSpPr/>
          <p:nvPr/>
        </p:nvSpPr>
        <p:spPr>
          <a:xfrm>
            <a:off x="7432208" y="5542395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12EF9BA-2B2C-48C0-A576-DF0EEB064B5A}"/>
              </a:ext>
            </a:extLst>
          </p:cNvPr>
          <p:cNvSpPr/>
          <p:nvPr/>
        </p:nvSpPr>
        <p:spPr>
          <a:xfrm>
            <a:off x="7432208" y="5946144"/>
            <a:ext cx="1132672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8C470DB-04AB-4E61-93F2-63F4D61D63DD}"/>
              </a:ext>
            </a:extLst>
          </p:cNvPr>
          <p:cNvSpPr/>
          <p:nvPr/>
        </p:nvSpPr>
        <p:spPr>
          <a:xfrm>
            <a:off x="7397537" y="6332877"/>
            <a:ext cx="1003670" cy="3107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8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0D11900-9122-4294-B0CD-27AB887BF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082"/>
            <a:ext cx="10515600" cy="5936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Fill in the correct word derived from the words in brackets.</a:t>
            </a:r>
            <a:endParaRPr lang="ru-RU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2C9967-7E1C-496F-A93A-2D2D3C09E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62" y="1162975"/>
            <a:ext cx="11455994" cy="35260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81118D-2FB1-415D-8A51-4E32E5697BAD}"/>
              </a:ext>
            </a:extLst>
          </p:cNvPr>
          <p:cNvSpPr txBox="1"/>
          <p:nvPr/>
        </p:nvSpPr>
        <p:spPr>
          <a:xfrm>
            <a:off x="4321390" y="1162975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director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E97AE6-2456-4CCC-989D-C04536A06B4A}"/>
              </a:ext>
            </a:extLst>
          </p:cNvPr>
          <p:cNvSpPr txBox="1"/>
          <p:nvPr/>
        </p:nvSpPr>
        <p:spPr>
          <a:xfrm>
            <a:off x="4695732" y="1599157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designer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CCB9E7-AC84-43A7-96E6-EBB64489566B}"/>
              </a:ext>
            </a:extLst>
          </p:cNvPr>
          <p:cNvSpPr txBox="1"/>
          <p:nvPr/>
        </p:nvSpPr>
        <p:spPr>
          <a:xfrm>
            <a:off x="3090353" y="2325843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tourists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849D30-3874-4EA4-848C-4DA6B4FA88AA}"/>
              </a:ext>
            </a:extLst>
          </p:cNvPr>
          <p:cNvSpPr txBox="1"/>
          <p:nvPr/>
        </p:nvSpPr>
        <p:spPr>
          <a:xfrm>
            <a:off x="6094289" y="2725953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assistant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F6F27A-5E6D-4C20-9EC1-869C6471684D}"/>
              </a:ext>
            </a:extLst>
          </p:cNvPr>
          <p:cNvSpPr txBox="1"/>
          <p:nvPr/>
        </p:nvSpPr>
        <p:spPr>
          <a:xfrm>
            <a:off x="6647015" y="3163045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actor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D4E88A-DEE9-4E77-9E92-46FC35FAB6B7}"/>
              </a:ext>
            </a:extLst>
          </p:cNvPr>
          <p:cNvSpPr txBox="1"/>
          <p:nvPr/>
        </p:nvSpPr>
        <p:spPr>
          <a:xfrm>
            <a:off x="6880793" y="3559331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Magician’s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5EEF12-95F1-42AF-812B-D5463E811DAC}"/>
              </a:ext>
            </a:extLst>
          </p:cNvPr>
          <p:cNvSpPr txBox="1"/>
          <p:nvPr/>
        </p:nvSpPr>
        <p:spPr>
          <a:xfrm>
            <a:off x="6820129" y="3959441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sculptors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7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AF56F26-883E-4B8F-816E-4C5C0E46B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28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nouns</a:t>
            </a:r>
            <a:r>
              <a:rPr lang="ru-RU" sz="3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verbs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300" b="1" i="1" u="sng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Отглагольные</a:t>
            </a:r>
            <a:r>
              <a:rPr lang="ru-RU" sz="3300" b="1" i="1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</a:t>
            </a:r>
            <a:r>
              <a:rPr lang="ru-RU" sz="3300" b="1" i="1" dirty="0">
                <a:solidFill>
                  <a:srgbClr val="11111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бстрактные существительные</a:t>
            </a:r>
            <a:endParaRPr lang="ru-RU" sz="33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736B80-2267-46B1-9C3C-8BED3CCCD0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11448"/>
            <a:ext cx="11049000" cy="1467991"/>
          </a:xfrm>
        </p:spPr>
        <p:txBody>
          <a:bodyPr>
            <a:normAutofit/>
          </a:bodyPr>
          <a:lstStyle/>
          <a:p>
            <a:r>
              <a:rPr lang="ru-RU" sz="3000" b="1" dirty="0">
                <a:solidFill>
                  <a:srgbClr val="7030A0"/>
                </a:solidFill>
              </a:rPr>
              <a:t>-</a:t>
            </a:r>
            <a:r>
              <a:rPr lang="en-US" sz="3000" b="1" dirty="0" err="1">
                <a:solidFill>
                  <a:srgbClr val="7030A0"/>
                </a:solidFill>
              </a:rPr>
              <a:t>ance</a:t>
            </a:r>
            <a:r>
              <a:rPr lang="ru-RU" sz="3000" b="1" dirty="0">
                <a:solidFill>
                  <a:srgbClr val="7030A0"/>
                </a:solidFill>
              </a:rPr>
              <a:t> (-</a:t>
            </a:r>
            <a:r>
              <a:rPr lang="en-US" sz="3000" b="1" dirty="0" err="1">
                <a:solidFill>
                  <a:srgbClr val="7030A0"/>
                </a:solidFill>
              </a:rPr>
              <a:t>ence</a:t>
            </a:r>
            <a:r>
              <a:rPr lang="ru-RU" sz="3000" b="1" dirty="0">
                <a:solidFill>
                  <a:srgbClr val="7030A0"/>
                </a:solidFill>
              </a:rPr>
              <a:t>)</a:t>
            </a:r>
            <a:endParaRPr lang="en-US" sz="3000" b="1" dirty="0">
              <a:solidFill>
                <a:srgbClr val="7030A0"/>
              </a:solidFill>
            </a:endParaRPr>
          </a:p>
          <a:p>
            <a:r>
              <a:rPr lang="ru-RU" sz="2000" dirty="0"/>
              <a:t>указывают на состояние или качество чего-то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B76F51-DBFB-4D77-B3C6-E8D4C6871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776" y="4173984"/>
            <a:ext cx="10634709" cy="1467992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7030A0"/>
                </a:solidFill>
              </a:rPr>
              <a:t>-ion/ -</a:t>
            </a:r>
            <a:r>
              <a:rPr lang="en-US" sz="3000" b="1" dirty="0" err="1">
                <a:solidFill>
                  <a:srgbClr val="7030A0"/>
                </a:solidFill>
              </a:rPr>
              <a:t>tion</a:t>
            </a:r>
            <a:endParaRPr lang="en-US" sz="3000" b="1" dirty="0">
              <a:solidFill>
                <a:srgbClr val="7030A0"/>
              </a:solidFill>
            </a:endParaRPr>
          </a:p>
          <a:p>
            <a:r>
              <a:rPr lang="ru-RU" sz="2000" dirty="0" err="1"/>
              <a:t>указавают</a:t>
            </a:r>
            <a:r>
              <a:rPr lang="ru-RU" sz="2000" dirty="0"/>
              <a:t> на действие, состояние, абстрактные понятия</a:t>
            </a:r>
            <a:endParaRPr lang="ru-RU" sz="2000" b="1" dirty="0">
              <a:solidFill>
                <a:srgbClr val="7030A0"/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4DBB0A00-D747-450B-91F5-061451A22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128465"/>
              </p:ext>
            </p:extLst>
          </p:nvPr>
        </p:nvGraphicFramePr>
        <p:xfrm>
          <a:off x="1864184" y="2278703"/>
          <a:ext cx="8135891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71891">
                  <a:extLst>
                    <a:ext uri="{9D8B030D-6E8A-4147-A177-3AD203B41FA5}">
                      <a16:colId xmlns:a16="http://schemas.microsoft.com/office/drawing/2014/main" val="154528193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1540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to appear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appear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ance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8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to </a:t>
                      </a:r>
                      <a:r>
                        <a:rPr lang="en-US" dirty="0"/>
                        <a:t>annoy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annoy</a:t>
                      </a:r>
                      <a:r>
                        <a:rPr lang="en-US" b="1" dirty="0"/>
                        <a:t>ance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7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 depend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depend</a:t>
                      </a:r>
                      <a:r>
                        <a:rPr lang="en-US" b="1" dirty="0"/>
                        <a:t>ence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to </a:t>
                      </a:r>
                      <a:r>
                        <a:rPr lang="en-US" dirty="0"/>
                        <a:t>prefer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prefer</a:t>
                      </a:r>
                      <a:r>
                        <a:rPr lang="en-US" b="1" dirty="0"/>
                        <a:t>ence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76788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B9AD259-E6FE-4301-B55D-53947813A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308627"/>
              </p:ext>
            </p:extLst>
          </p:nvPr>
        </p:nvGraphicFramePr>
        <p:xfrm>
          <a:off x="2042474" y="5210772"/>
          <a:ext cx="8135891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71891">
                  <a:extLst>
                    <a:ext uri="{9D8B030D-6E8A-4147-A177-3AD203B41FA5}">
                      <a16:colId xmlns:a16="http://schemas.microsoft.com/office/drawing/2014/main" val="154528193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1540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>
                          <a:solidFill>
                            <a:schemeClr val="tx1"/>
                          </a:solidFill>
                        </a:rPr>
                        <a:t>to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act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act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ion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8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to revise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revis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ion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7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>
                          <a:solidFill>
                            <a:schemeClr val="tx1"/>
                          </a:solidFill>
                        </a:rPr>
                        <a:t>to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inform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informa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tion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to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exept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exept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ion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76788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4D1256E-1A8F-4E8C-9DEB-E5AF6246AC82}"/>
              </a:ext>
            </a:extLst>
          </p:cNvPr>
          <p:cNvSpPr/>
          <p:nvPr/>
        </p:nvSpPr>
        <p:spPr>
          <a:xfrm>
            <a:off x="5958020" y="2278703"/>
            <a:ext cx="1225096" cy="3104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BD79AB2-0634-4C52-A0A4-5157DDB853B5}"/>
              </a:ext>
            </a:extLst>
          </p:cNvPr>
          <p:cNvSpPr/>
          <p:nvPr/>
        </p:nvSpPr>
        <p:spPr>
          <a:xfrm>
            <a:off x="5958020" y="2665655"/>
            <a:ext cx="1225097" cy="30044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86BAC1C-BA64-441C-AF53-0247BEF3A6C7}"/>
              </a:ext>
            </a:extLst>
          </p:cNvPr>
          <p:cNvSpPr/>
          <p:nvPr/>
        </p:nvSpPr>
        <p:spPr>
          <a:xfrm>
            <a:off x="5958021" y="3020383"/>
            <a:ext cx="1353105" cy="277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55D9A99-1ABF-4AC6-AE87-826A2F939867}"/>
              </a:ext>
            </a:extLst>
          </p:cNvPr>
          <p:cNvSpPr/>
          <p:nvPr/>
        </p:nvSpPr>
        <p:spPr>
          <a:xfrm>
            <a:off x="5958022" y="3381807"/>
            <a:ext cx="1225098" cy="31060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18D7FC0-622F-4962-83C0-ADF332A42B63}"/>
              </a:ext>
            </a:extLst>
          </p:cNvPr>
          <p:cNvSpPr/>
          <p:nvPr/>
        </p:nvSpPr>
        <p:spPr>
          <a:xfrm>
            <a:off x="6110420" y="5236076"/>
            <a:ext cx="1225096" cy="3104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13F2F17-FC36-4450-9C1F-A8477B196F3C}"/>
              </a:ext>
            </a:extLst>
          </p:cNvPr>
          <p:cNvSpPr/>
          <p:nvPr/>
        </p:nvSpPr>
        <p:spPr>
          <a:xfrm>
            <a:off x="6110420" y="5641976"/>
            <a:ext cx="1225096" cy="3104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DAB446A-C4C2-45B3-839F-2BA1ABBD0880}"/>
              </a:ext>
            </a:extLst>
          </p:cNvPr>
          <p:cNvSpPr/>
          <p:nvPr/>
        </p:nvSpPr>
        <p:spPr>
          <a:xfrm>
            <a:off x="6110420" y="5984494"/>
            <a:ext cx="1225096" cy="3104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89459F4-38E7-4CE3-85F3-49C69EED7196}"/>
              </a:ext>
            </a:extLst>
          </p:cNvPr>
          <p:cNvSpPr/>
          <p:nvPr/>
        </p:nvSpPr>
        <p:spPr>
          <a:xfrm>
            <a:off x="6110420" y="6339313"/>
            <a:ext cx="1225096" cy="3104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42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AF56F26-883E-4B8F-816E-4C5C0E46B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2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nouns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verbs</a:t>
            </a:r>
            <a:endParaRPr lang="ru-RU" sz="33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736B80-2267-46B1-9C3C-8BED3CCCD0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66873"/>
            <a:ext cx="11049000" cy="1467991"/>
          </a:xfrm>
        </p:spPr>
        <p:txBody>
          <a:bodyPr>
            <a:normAutofit/>
          </a:bodyPr>
          <a:lstStyle/>
          <a:p>
            <a:r>
              <a:rPr lang="ru-RU" sz="3000" b="1" dirty="0">
                <a:solidFill>
                  <a:srgbClr val="7030A0"/>
                </a:solidFill>
              </a:rPr>
              <a:t>-</a:t>
            </a:r>
            <a:r>
              <a:rPr lang="en-US" sz="3000" b="1" dirty="0" err="1">
                <a:solidFill>
                  <a:srgbClr val="7030A0"/>
                </a:solidFill>
              </a:rPr>
              <a:t>ment</a:t>
            </a:r>
            <a:endParaRPr lang="ru-RU" sz="3000" b="1" dirty="0">
              <a:solidFill>
                <a:srgbClr val="7030A0"/>
              </a:solidFill>
            </a:endParaRPr>
          </a:p>
          <a:p>
            <a:r>
              <a:rPr lang="ru-RU" sz="2000" dirty="0"/>
              <a:t>обозначает действие, состояние, результат действия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B76F51-DBFB-4D77-B3C6-E8D4C6871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776" y="3960624"/>
            <a:ext cx="10634709" cy="1467992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7030A0"/>
                </a:solidFill>
              </a:rPr>
              <a:t>-al</a:t>
            </a:r>
            <a:endParaRPr lang="ru-RU" sz="3000" b="1" dirty="0">
              <a:solidFill>
                <a:srgbClr val="7030A0"/>
              </a:solidFill>
            </a:endParaRPr>
          </a:p>
          <a:p>
            <a:r>
              <a:rPr lang="ru-RU" sz="2000" dirty="0"/>
              <a:t>обозначает акт или процесс чего-то</a:t>
            </a:r>
            <a:endParaRPr lang="ru-RU" sz="2000" b="1" dirty="0">
              <a:solidFill>
                <a:srgbClr val="7030A0"/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4DBB0A00-D747-450B-91F5-061451A22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265689"/>
              </p:ext>
            </p:extLst>
          </p:nvPr>
        </p:nvGraphicFramePr>
        <p:xfrm>
          <a:off x="1864186" y="2246224"/>
          <a:ext cx="8135891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71891">
                  <a:extLst>
                    <a:ext uri="{9D8B030D-6E8A-4147-A177-3AD203B41FA5}">
                      <a16:colId xmlns:a16="http://schemas.microsoft.com/office/drawing/2014/main" val="154528193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1540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>
                          <a:solidFill>
                            <a:schemeClr val="tx1"/>
                          </a:solidFill>
                        </a:rPr>
                        <a:t>to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develop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develop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ment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8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/>
                        <a:t>to </a:t>
                      </a:r>
                      <a:r>
                        <a:rPr lang="en-US" b="0" dirty="0"/>
                        <a:t>state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state</a:t>
                      </a:r>
                      <a:r>
                        <a:rPr lang="en-US" b="1" dirty="0"/>
                        <a:t>ment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7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/>
                        <a:t>to </a:t>
                      </a:r>
                      <a:r>
                        <a:rPr lang="en-US" b="0" dirty="0"/>
                        <a:t>enjoy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enjoy</a:t>
                      </a:r>
                      <a:r>
                        <a:rPr lang="en-US" b="1" dirty="0"/>
                        <a:t>ment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to </a:t>
                      </a:r>
                      <a:r>
                        <a:rPr lang="en-US" dirty="0"/>
                        <a:t>improve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improve</a:t>
                      </a:r>
                      <a:r>
                        <a:rPr lang="en-US" b="1" dirty="0"/>
                        <a:t>ment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76788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B9AD259-E6FE-4301-B55D-53947813A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147901"/>
              </p:ext>
            </p:extLst>
          </p:nvPr>
        </p:nvGraphicFramePr>
        <p:xfrm>
          <a:off x="2028053" y="5055344"/>
          <a:ext cx="8135891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71891">
                  <a:extLst>
                    <a:ext uri="{9D8B030D-6E8A-4147-A177-3AD203B41FA5}">
                      <a16:colId xmlns:a16="http://schemas.microsoft.com/office/drawing/2014/main" val="154528193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1540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>
                          <a:solidFill>
                            <a:schemeClr val="tx1"/>
                          </a:solidFill>
                        </a:rPr>
                        <a:t>to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refuse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refus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al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8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to </a:t>
                      </a:r>
                      <a:r>
                        <a:rPr lang="en-US" dirty="0"/>
                        <a:t>arrive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arriv</a:t>
                      </a:r>
                      <a:r>
                        <a:rPr lang="en-US" b="1" dirty="0"/>
                        <a:t>al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7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to </a:t>
                      </a:r>
                      <a:r>
                        <a:rPr lang="en-US" dirty="0"/>
                        <a:t>deny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den</a:t>
                      </a:r>
                      <a:r>
                        <a:rPr lang="en-US" b="1" dirty="0"/>
                        <a:t>ial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to </a:t>
                      </a:r>
                      <a:r>
                        <a:rPr lang="en-US" dirty="0"/>
                        <a:t>bury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bur</a:t>
                      </a:r>
                      <a:r>
                        <a:rPr lang="en-US" b="1" dirty="0"/>
                        <a:t>ial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76788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7F2FF19-AFDC-41F2-AC5C-46F4582D5A7E}"/>
              </a:ext>
            </a:extLst>
          </p:cNvPr>
          <p:cNvSpPr/>
          <p:nvPr/>
        </p:nvSpPr>
        <p:spPr>
          <a:xfrm>
            <a:off x="5958020" y="2278703"/>
            <a:ext cx="1377496" cy="3010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8CD5D77-11E6-4051-B259-810D995F32AF}"/>
              </a:ext>
            </a:extLst>
          </p:cNvPr>
          <p:cNvSpPr/>
          <p:nvPr/>
        </p:nvSpPr>
        <p:spPr>
          <a:xfrm>
            <a:off x="5958020" y="2626204"/>
            <a:ext cx="1225096" cy="3104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2FD06D6-E42F-49F5-8658-8DC2CC31FA06}"/>
              </a:ext>
            </a:extLst>
          </p:cNvPr>
          <p:cNvSpPr/>
          <p:nvPr/>
        </p:nvSpPr>
        <p:spPr>
          <a:xfrm>
            <a:off x="5958020" y="3033066"/>
            <a:ext cx="1225096" cy="3104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67ED770-46E7-4983-8F82-C25A2288D12C}"/>
              </a:ext>
            </a:extLst>
          </p:cNvPr>
          <p:cNvSpPr/>
          <p:nvPr/>
        </p:nvSpPr>
        <p:spPr>
          <a:xfrm>
            <a:off x="5958020" y="3376133"/>
            <a:ext cx="1377496" cy="26595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1B921B4-01E0-4AEA-A1DD-A58E2331C3EC}"/>
              </a:ext>
            </a:extLst>
          </p:cNvPr>
          <p:cNvSpPr/>
          <p:nvPr/>
        </p:nvSpPr>
        <p:spPr>
          <a:xfrm>
            <a:off x="6110420" y="5055344"/>
            <a:ext cx="1225096" cy="3104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2B9F96D-E540-4A24-A4D0-7E786EC04AEF}"/>
              </a:ext>
            </a:extLst>
          </p:cNvPr>
          <p:cNvSpPr/>
          <p:nvPr/>
        </p:nvSpPr>
        <p:spPr>
          <a:xfrm>
            <a:off x="6110420" y="5428616"/>
            <a:ext cx="1225096" cy="3104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6875783-082E-43CD-8EE6-2E2E09076BAF}"/>
              </a:ext>
            </a:extLst>
          </p:cNvPr>
          <p:cNvSpPr/>
          <p:nvPr/>
        </p:nvSpPr>
        <p:spPr>
          <a:xfrm>
            <a:off x="6110420" y="5797024"/>
            <a:ext cx="1225096" cy="3104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31120B-792B-456F-B9EB-D7F7B52A8F1C}"/>
              </a:ext>
            </a:extLst>
          </p:cNvPr>
          <p:cNvSpPr/>
          <p:nvPr/>
        </p:nvSpPr>
        <p:spPr>
          <a:xfrm>
            <a:off x="6110420" y="6176932"/>
            <a:ext cx="1225096" cy="3104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16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9BC4773-A157-450E-8B48-8EE82C23F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163"/>
            <a:ext cx="10515600" cy="47307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Fill in the correct word derived from the words in brackets.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85B03E-24BA-48A7-853A-89F2C77155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590"/>
          <a:stretch/>
        </p:blipFill>
        <p:spPr>
          <a:xfrm>
            <a:off x="204786" y="742950"/>
            <a:ext cx="6056375" cy="22669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076DCD-0941-490D-B993-A2F3F3E83D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86"/>
          <a:stretch/>
        </p:blipFill>
        <p:spPr>
          <a:xfrm>
            <a:off x="1409700" y="3505199"/>
            <a:ext cx="9505950" cy="3108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A374B6-60C1-4158-BFD1-82A193FC5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337" y="792162"/>
            <a:ext cx="5314738" cy="22669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AA4E48-E742-441B-B1B7-9C55C1585612}"/>
              </a:ext>
            </a:extLst>
          </p:cNvPr>
          <p:cNvSpPr txBox="1"/>
          <p:nvPr/>
        </p:nvSpPr>
        <p:spPr>
          <a:xfrm>
            <a:off x="2190750" y="792162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eruption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691466-60F2-4D4F-BD88-53E3FC66F24D}"/>
              </a:ext>
            </a:extLst>
          </p:cNvPr>
          <p:cNvSpPr txBox="1"/>
          <p:nvPr/>
        </p:nvSpPr>
        <p:spPr>
          <a:xfrm>
            <a:off x="4307011" y="1525494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appearance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1E014E-B396-47DC-B4F8-0CF51A65D68F}"/>
              </a:ext>
            </a:extLst>
          </p:cNvPr>
          <p:cNvSpPr txBox="1"/>
          <p:nvPr/>
        </p:nvSpPr>
        <p:spPr>
          <a:xfrm>
            <a:off x="3953568" y="2206670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arrival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22D519-0101-4EB4-A794-FA29EAE01FE3}"/>
              </a:ext>
            </a:extLst>
          </p:cNvPr>
          <p:cNvSpPr txBox="1"/>
          <p:nvPr/>
        </p:nvSpPr>
        <p:spPr>
          <a:xfrm>
            <a:off x="7404162" y="1341530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C00000"/>
                </a:solidFill>
              </a:rPr>
              <a:t>advertisment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33707F-55C8-4C94-BA17-5430B9A32227}"/>
              </a:ext>
            </a:extLst>
          </p:cNvPr>
          <p:cNvSpPr txBox="1"/>
          <p:nvPr/>
        </p:nvSpPr>
        <p:spPr>
          <a:xfrm>
            <a:off x="8853487" y="696852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performance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CDDA81-67D4-4C67-920D-80F437EA525A}"/>
              </a:ext>
            </a:extLst>
          </p:cNvPr>
          <p:cNvSpPr txBox="1"/>
          <p:nvPr/>
        </p:nvSpPr>
        <p:spPr>
          <a:xfrm>
            <a:off x="8332618" y="2291008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attraction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052DF0-DBCE-4352-814C-0B41E4C052E8}"/>
              </a:ext>
            </a:extLst>
          </p:cNvPr>
          <p:cNvSpPr txBox="1"/>
          <p:nvPr/>
        </p:nvSpPr>
        <p:spPr>
          <a:xfrm>
            <a:off x="2470562" y="3478533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government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D2F2B7-EEE4-4EF1-8C58-B1984EE26C10}"/>
              </a:ext>
            </a:extLst>
          </p:cNvPr>
          <p:cNvSpPr txBox="1"/>
          <p:nvPr/>
        </p:nvSpPr>
        <p:spPr>
          <a:xfrm>
            <a:off x="5545343" y="4125478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eruption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7B1D1B-A076-41B3-9CDF-7B54E1B29A53}"/>
              </a:ext>
            </a:extLst>
          </p:cNvPr>
          <p:cNvSpPr txBox="1"/>
          <p:nvPr/>
        </p:nvSpPr>
        <p:spPr>
          <a:xfrm>
            <a:off x="2257498" y="4318898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C00000"/>
                </a:solidFill>
              </a:rPr>
              <a:t>advertisment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9C6AAA-5AD4-46EE-82D5-5C32FF8B3FCB}"/>
              </a:ext>
            </a:extLst>
          </p:cNvPr>
          <p:cNvSpPr txBox="1"/>
          <p:nvPr/>
        </p:nvSpPr>
        <p:spPr>
          <a:xfrm>
            <a:off x="4185267" y="4659379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annoyance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579A93-51A7-4394-A64E-90DBBA24954D}"/>
              </a:ext>
            </a:extLst>
          </p:cNvPr>
          <p:cNvSpPr txBox="1"/>
          <p:nvPr/>
        </p:nvSpPr>
        <p:spPr>
          <a:xfrm>
            <a:off x="2354015" y="4932396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refusal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95CB62-1C8B-4ABB-B678-B9321AE9995F}"/>
              </a:ext>
            </a:extLst>
          </p:cNvPr>
          <p:cNvSpPr txBox="1"/>
          <p:nvPr/>
        </p:nvSpPr>
        <p:spPr>
          <a:xfrm>
            <a:off x="8127553" y="5345035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arrival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8ECDDA-D0A2-47FB-921E-91DD5D5DCA96}"/>
              </a:ext>
            </a:extLst>
          </p:cNvPr>
          <p:cNvSpPr txBox="1"/>
          <p:nvPr/>
        </p:nvSpPr>
        <p:spPr>
          <a:xfrm>
            <a:off x="8021021" y="5865783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attractions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06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56F8A-0DD6-416A-8AD2-A1CD7E4E5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049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Fill in the correct word derived from the words in brackets.</a:t>
            </a:r>
            <a:endParaRPr lang="ru-RU" sz="2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1D75EE-89C1-4667-A133-628FB1850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10" y="917220"/>
            <a:ext cx="5637229" cy="20894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784583-CB46-48C0-BE28-F830DB8E3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73" y="3044741"/>
            <a:ext cx="5637228" cy="7182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CF91CE-12F1-4A52-BBF8-F09C725A6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173" y="3801046"/>
            <a:ext cx="5637228" cy="14024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D32993-CF83-4E45-B382-D1E2767A0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173" y="5241578"/>
            <a:ext cx="5637228" cy="6801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648AE3-E424-4441-9DA6-F96B86CAE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7412" y="917219"/>
            <a:ext cx="6129338" cy="14698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CE433C-98BB-4423-8EC5-6967426E27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7412" y="2478679"/>
            <a:ext cx="6090270" cy="10360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B5E643-D4A1-4958-B43B-FC7806ADA600}"/>
              </a:ext>
            </a:extLst>
          </p:cNvPr>
          <p:cNvSpPr txBox="1"/>
          <p:nvPr/>
        </p:nvSpPr>
        <p:spPr>
          <a:xfrm>
            <a:off x="2181225" y="822716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eruption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8D1C61-6843-48D5-8D6E-9E0516571FF9}"/>
              </a:ext>
            </a:extLst>
          </p:cNvPr>
          <p:cNvSpPr txBox="1"/>
          <p:nvPr/>
        </p:nvSpPr>
        <p:spPr>
          <a:xfrm>
            <a:off x="1024724" y="1542982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performance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E8A881-155F-496F-AB0D-757663753D74}"/>
              </a:ext>
            </a:extLst>
          </p:cNvPr>
          <p:cNvSpPr txBox="1"/>
          <p:nvPr/>
        </p:nvSpPr>
        <p:spPr>
          <a:xfrm>
            <a:off x="4314825" y="2184093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C00000"/>
                </a:solidFill>
              </a:rPr>
              <a:t>attrection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A82545-C8BD-4866-8BFC-02DC512CB3E1}"/>
              </a:ext>
            </a:extLst>
          </p:cNvPr>
          <p:cNvSpPr txBox="1"/>
          <p:nvPr/>
        </p:nvSpPr>
        <p:spPr>
          <a:xfrm>
            <a:off x="2795219" y="2973911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argument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B79310-9B3F-41AC-8C0D-D3724C75262A}"/>
              </a:ext>
            </a:extLst>
          </p:cNvPr>
          <p:cNvSpPr txBox="1"/>
          <p:nvPr/>
        </p:nvSpPr>
        <p:spPr>
          <a:xfrm>
            <a:off x="4629150" y="3684034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promotion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9A5F11-1993-4D18-A282-4240BADF983E}"/>
              </a:ext>
            </a:extLst>
          </p:cNvPr>
          <p:cNvSpPr txBox="1"/>
          <p:nvPr/>
        </p:nvSpPr>
        <p:spPr>
          <a:xfrm>
            <a:off x="3991763" y="4367242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appointment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637F8F-33A6-4E5E-A9EB-CDC2CE3C13B2}"/>
              </a:ext>
            </a:extLst>
          </p:cNvPr>
          <p:cNvSpPr txBox="1"/>
          <p:nvPr/>
        </p:nvSpPr>
        <p:spPr>
          <a:xfrm>
            <a:off x="2172486" y="5114963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reaction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E93AD4-FD0E-4D2C-97AB-DDFDBDA1DBC9}"/>
              </a:ext>
            </a:extLst>
          </p:cNvPr>
          <p:cNvSpPr txBox="1"/>
          <p:nvPr/>
        </p:nvSpPr>
        <p:spPr>
          <a:xfrm>
            <a:off x="7144536" y="813075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employees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D3FFA8-4D47-4078-A0E1-628285FDDEB7}"/>
              </a:ext>
            </a:extLst>
          </p:cNvPr>
          <p:cNvSpPr txBox="1"/>
          <p:nvPr/>
        </p:nvSpPr>
        <p:spPr>
          <a:xfrm>
            <a:off x="9440061" y="1509150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solution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2D6A1B-A1F5-432A-8FBD-08BE55216D0F}"/>
              </a:ext>
            </a:extLst>
          </p:cNvPr>
          <p:cNvSpPr txBox="1"/>
          <p:nvPr/>
        </p:nvSpPr>
        <p:spPr>
          <a:xfrm>
            <a:off x="8455890" y="1909260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C00000"/>
                </a:solidFill>
              </a:rPr>
              <a:t>reseptionist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C8462B-A873-4A98-8C17-DE2E15AB7110}"/>
              </a:ext>
            </a:extLst>
          </p:cNvPr>
          <p:cNvSpPr txBox="1"/>
          <p:nvPr/>
        </p:nvSpPr>
        <p:spPr>
          <a:xfrm>
            <a:off x="7864784" y="2387084"/>
            <a:ext cx="2295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conservation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70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Красный и фиолетовый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366</Words>
  <Application>Microsoft Office PowerPoint</Application>
  <PresentationFormat>Широкоэкранный</PresentationFormat>
  <Paragraphs>142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Office Theme</vt:lpstr>
      <vt:lpstr>Word formation.</vt:lpstr>
      <vt:lpstr>Презентация PowerPoint</vt:lpstr>
      <vt:lpstr>Person nouns Существительные, обозначающие лица</vt:lpstr>
      <vt:lpstr>Person nouns</vt:lpstr>
      <vt:lpstr>Person nouns</vt:lpstr>
      <vt:lpstr>Fill in the correct word derived from the words in brackets.</vt:lpstr>
      <vt:lpstr>Abstract nouns from verbs Отглагольные абстрактные существительные</vt:lpstr>
      <vt:lpstr>Abstract nouns from verbs</vt:lpstr>
      <vt:lpstr>Fill in the correct word derived from the words in brackets.</vt:lpstr>
      <vt:lpstr>Fill in the correct word derived from the words in brackets.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formation.</dc:title>
  <dc:creator>Сергей Гордеев</dc:creator>
  <cp:lastModifiedBy>Сергей Гордеев</cp:lastModifiedBy>
  <cp:revision>21</cp:revision>
  <dcterms:created xsi:type="dcterms:W3CDTF">2020-12-01T20:06:41Z</dcterms:created>
  <dcterms:modified xsi:type="dcterms:W3CDTF">2020-12-02T21:23:07Z</dcterms:modified>
</cp:coreProperties>
</file>